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58" r:id="rId5"/>
    <p:sldId id="267" r:id="rId6"/>
    <p:sldId id="259" r:id="rId7"/>
    <p:sldId id="260" r:id="rId8"/>
    <p:sldId id="262" r:id="rId9"/>
    <p:sldId id="265" r:id="rId10"/>
    <p:sldId id="264" r:id="rId11"/>
    <p:sldId id="263" r:id="rId12"/>
    <p:sldId id="268" r:id="rId13"/>
    <p:sldId id="271" r:id="rId14"/>
    <p:sldId id="269" r:id="rId15"/>
    <p:sldId id="272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4" autoAdjust="0"/>
    <p:restoredTop sz="94660"/>
  </p:normalViewPr>
  <p:slideViewPr>
    <p:cSldViewPr snapToGrid="0">
      <p:cViewPr varScale="1">
        <p:scale>
          <a:sx n="74" d="100"/>
          <a:sy n="74" d="100"/>
        </p:scale>
        <p:origin x="269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D95AF-97A7-499E-A516-0490974D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A7A50-BDD4-4DEC-AF24-2D06EF963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0B57D-6A01-425A-B669-A64BDDF95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34A89-98DC-4476-A1B3-50C9DF9B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DAE2B-FBBF-49F8-AED0-707CF5B4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6E80-0230-4D48-A5F9-33175B86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C05D4-032C-43C7-AC9F-A2AE09D9B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E22D8-3C90-48A5-8C22-ABF006C3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31874-2C7E-4276-8156-8042FC0F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F1EBC-52C6-4C74-8594-3A37AFAE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2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52BFF9-E495-4ADA-B60C-E121BB499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3CE26-A656-4E12-9598-9806FE7F9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08407-CC74-474A-9CE6-75035951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84AD7-4AE6-4D78-B91A-B74B081F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573C-80A4-4D2C-B5E4-F3DB5D48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7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1964-129B-4BBF-B495-30653B48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D9178-F6C3-473F-9353-88B69CA3F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1D15A-8EA0-4F1C-9B7B-844343E1B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4C655-C281-4753-B248-83B71904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066998-C518-40F2-9381-7D5418A18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2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3681-8E5E-474B-8449-9F3E26628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3463B-1DD6-4F57-873B-C329AB32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26802-EB5E-4421-82C9-20594D66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F4EA7-DE69-4F26-8202-48DE86A6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0B134-BBA9-4F58-8847-384050F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045F7-FF79-4A29-B9C9-A01853D3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15A6E-AB44-421A-8DE9-E68F90062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0644D-AF50-47DC-B92F-D691F24BD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57F61-C114-4AB2-A6CF-738C432B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E2F9E-13F1-4599-B696-4E1298263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D0EAA-E102-4DBA-9534-05BBB8C8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79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33912-DFDC-434E-870A-16BEF9BC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D805E-4735-4B69-8D81-4ED56216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2E0208-3A8A-481E-81E6-352BBF84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E6BBFA-4B5E-4EB1-B8F2-D76088FFA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540AF-84C7-4839-8A35-A82249423D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F7F165-7E36-47B1-AF38-DB251AB6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FC46E1-FDC2-4A90-925D-51C194B5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495018-FA3A-484A-BB5F-1E177D51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C0D21-E241-4DFE-888B-9CD38687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54FAEB-B499-4C46-A057-D8236492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200FE-854B-4DCB-9DC8-26C067E9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D4B7F-CEC2-4CCA-9CD0-C7A974065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2B8E4B-E8A4-446B-BBD2-4C200933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A2D251-4BBB-4611-982A-25D9F2FF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6C922C-ED8B-47F2-9558-44C3B3E1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8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AAD0C-3AD2-4ECE-89F7-5777B6BF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CDC6F-FF7F-4D2E-99E3-A6BEC9D50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DC96F-6154-4149-8340-85BED3325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85885-A8AE-4B7F-9E25-8F2468B6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2A5BA-AC19-4934-8ED6-A41DE306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5EA19E-D768-4FAD-A61E-C8728824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6670D-2C5A-4A5A-8B68-3DFE87FF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BDE5C0-1B84-4DAA-8BB3-71CDC26F70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A8562-9280-48D0-920C-09F181A56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FA73D5-E3F4-4673-83ED-BE884F23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136A3-18EE-4695-8D1A-B17B3E81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DFA49-917C-476A-9350-4CC64214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B301A-3BCD-4B51-85AE-60DA593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C0852-6711-42B8-B2D5-DB0FD0100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C6DF6-9265-4ACB-95D8-C2B368E65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9A3AE-CEB5-4D63-8C4E-0A0F41805711}" type="datetimeFigureOut">
              <a:rPr lang="en-US" smtClean="0"/>
              <a:t>1/26/2019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C077E-EC26-4869-BAD9-AE69516BF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DDDA6-DFD4-4AAE-8A35-ABCFC7FE1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8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F6DF-5674-4CF0-8560-B74D60B3F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Land cover map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2D33D-F581-479E-A890-CEE3F50D2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 31, 2018</a:t>
            </a:r>
          </a:p>
        </p:txBody>
      </p:sp>
    </p:spTree>
    <p:extLst>
      <p:ext uri="{BB962C8B-B14F-4D97-AF65-F5344CB8AC3E}">
        <p14:creationId xmlns:p14="http://schemas.microsoft.com/office/powerpoint/2010/main" val="3453570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5A1696-DFB3-4659-A855-0E8A50ED1983}"/>
              </a:ext>
            </a:extLst>
          </p:cNvPr>
          <p:cNvSpPr txBox="1"/>
          <p:nvPr/>
        </p:nvSpPr>
        <p:spPr>
          <a:xfrm>
            <a:off x="170584" y="151663"/>
            <a:ext cx="49440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 1: Edge detection method</a:t>
            </a:r>
          </a:p>
          <a:p>
            <a:r>
              <a:rPr lang="en-US" dirty="0"/>
              <a:t>Turning image to features for accuracy assessment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2589" y="911411"/>
            <a:ext cx="1117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The detected center pivot areas vary in area, need to summarize them into points and extrapolate the irrigated circle surrounding it.  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/>
              <a:t>reduceToVectors</a:t>
            </a:r>
            <a:r>
              <a:rPr lang="en-US" dirty="0"/>
              <a:t> is not feasible at scale of Brazil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Use edge detection method to figure out radius of individual center pivots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883646" y="2360707"/>
            <a:ext cx="6967817" cy="3956423"/>
            <a:chOff x="1927411" y="2330824"/>
            <a:chExt cx="6967817" cy="395642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27411" y="2934807"/>
              <a:ext cx="6967817" cy="33524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541060" y="2330824"/>
              <a:ext cx="363283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Red = detected center pivot centroid</a:t>
              </a:r>
            </a:p>
            <a:p>
              <a:r>
                <a:rPr lang="en-US" dirty="0"/>
                <a:t>Circles = reported center pivot</a:t>
              </a:r>
            </a:p>
          </p:txBody>
        </p:sp>
      </p:grpSp>
      <p:sp>
        <p:nvSpPr>
          <p:cNvPr id="8" name="Rectangle 7"/>
          <p:cNvSpPr/>
          <p:nvPr/>
        </p:nvSpPr>
        <p:spPr>
          <a:xfrm>
            <a:off x="8714052" y="6550223"/>
            <a:ext cx="34779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In GEE: </a:t>
            </a:r>
            <a:r>
              <a:rPr lang="en-US" sz="1400" dirty="0" err="1"/>
              <a:t>LandCover</a:t>
            </a:r>
            <a:r>
              <a:rPr lang="en-US" sz="1400" dirty="0"/>
              <a:t>/Center Pivot Classification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52472" y="6275293"/>
            <a:ext cx="4460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probably a badly chosen EVI observation date</a:t>
            </a:r>
          </a:p>
        </p:txBody>
      </p:sp>
    </p:spTree>
    <p:extLst>
      <p:ext uri="{BB962C8B-B14F-4D97-AF65-F5344CB8AC3E}">
        <p14:creationId xmlns:p14="http://schemas.microsoft.com/office/powerpoint/2010/main" val="1964320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F96F7D-6FE2-49A9-879E-6688B54DF401}"/>
              </a:ext>
            </a:extLst>
          </p:cNvPr>
          <p:cNvSpPr txBox="1"/>
          <p:nvPr/>
        </p:nvSpPr>
        <p:spPr>
          <a:xfrm>
            <a:off x="-1" y="76359"/>
            <a:ext cx="811305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 Pivot detection 1: Edge detection method</a:t>
            </a:r>
          </a:p>
          <a:p>
            <a:r>
              <a:rPr lang="en-US" dirty="0"/>
              <a:t>Set up accuracy assessment/method tuning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Randomly select 10 center pivot locations in 2014</a:t>
            </a:r>
          </a:p>
          <a:p>
            <a:pPr marL="342900" indent="-342900">
              <a:buAutoNum type="arabicPeriod"/>
            </a:pPr>
            <a:r>
              <a:rPr lang="en-US" dirty="0"/>
              <a:t>Take 150km2 polygon around the randomly selected center pivot</a:t>
            </a:r>
          </a:p>
          <a:p>
            <a:pPr marL="342900" indent="-342900">
              <a:buAutoNum type="arabicPeriod"/>
            </a:pPr>
            <a:r>
              <a:rPr lang="en-US" dirty="0"/>
              <a:t>Do </a:t>
            </a:r>
            <a:r>
              <a:rPr lang="en-US" dirty="0" err="1"/>
              <a:t>reduceToVector</a:t>
            </a:r>
            <a:r>
              <a:rPr lang="en-US" dirty="0"/>
              <a:t>, clean up neighbors within 100m (computationally intensive!)</a:t>
            </a:r>
          </a:p>
          <a:p>
            <a:pPr marL="342900" indent="-342900">
              <a:buAutoNum type="arabicPeriod"/>
            </a:pPr>
            <a:r>
              <a:rPr lang="en-US" dirty="0"/>
              <a:t>Check overlap/nonoverlap of centroids with reported 2014 center pivot depending on:</a:t>
            </a:r>
          </a:p>
          <a:p>
            <a:pPr marL="800100" lvl="1" indent="-342900">
              <a:buAutoNum type="arabicPeriod"/>
            </a:pPr>
            <a:r>
              <a:rPr lang="en-US" dirty="0"/>
              <a:t>Kernel size(s)</a:t>
            </a:r>
          </a:p>
          <a:p>
            <a:pPr marL="800100" lvl="1" indent="-342900">
              <a:buAutoNum type="arabicPeriod"/>
            </a:pPr>
            <a:r>
              <a:rPr lang="en-US" dirty="0"/>
              <a:t>Landsat 8 day vs 32 day</a:t>
            </a:r>
          </a:p>
          <a:p>
            <a:pPr marL="800100" lvl="1" indent="-342900">
              <a:buAutoNum type="arabicPeriod"/>
            </a:pPr>
            <a:r>
              <a:rPr lang="en-US" dirty="0"/>
              <a:t>Date of Landsat image</a:t>
            </a:r>
          </a:p>
          <a:p>
            <a:pPr marL="800100" lvl="1" indent="-342900">
              <a:buAutoNum type="arabicPeriod"/>
            </a:pPr>
            <a:r>
              <a:rPr lang="en-US" dirty="0"/>
              <a:t>Landsat image edge cleaning method</a:t>
            </a:r>
          </a:p>
          <a:p>
            <a:pPr marL="800100" lvl="1" indent="-342900">
              <a:buAutoNum type="arabicPeriod"/>
            </a:pPr>
            <a:r>
              <a:rPr lang="en-US" dirty="0"/>
              <a:t>Location in Brazil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34E5D15-8EA3-49F5-95CC-BEDB07A13943}"/>
              </a:ext>
            </a:extLst>
          </p:cNvPr>
          <p:cNvGrpSpPr/>
          <p:nvPr/>
        </p:nvGrpSpPr>
        <p:grpSpPr>
          <a:xfrm>
            <a:off x="8418696" y="317540"/>
            <a:ext cx="3645243" cy="3719385"/>
            <a:chOff x="8179637" y="332481"/>
            <a:chExt cx="3645243" cy="371938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D4FCB35-E735-4B3D-8B6E-F3C26EBD7E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824" t="24144" r="38277" b="21622"/>
            <a:stretch/>
          </p:blipFill>
          <p:spPr>
            <a:xfrm>
              <a:off x="8179637" y="332481"/>
              <a:ext cx="3645243" cy="371938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40147B5-D867-44C6-B50D-053D7D14EC4A}"/>
                </a:ext>
              </a:extLst>
            </p:cNvPr>
            <p:cNvSpPr txBox="1"/>
            <p:nvPr/>
          </p:nvSpPr>
          <p:spPr>
            <a:xfrm>
              <a:off x="8179637" y="332481"/>
              <a:ext cx="27179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2014 reported center pivot</a:t>
              </a:r>
            </a:p>
          </p:txBody>
        </p:sp>
      </p:grpSp>
      <p:sp>
        <p:nvSpPr>
          <p:cNvPr id="6" name="Rectangle 5"/>
          <p:cNvSpPr/>
          <p:nvPr/>
        </p:nvSpPr>
        <p:spPr>
          <a:xfrm>
            <a:off x="8714052" y="6550223"/>
            <a:ext cx="34779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In GEE: </a:t>
            </a:r>
            <a:r>
              <a:rPr lang="en-US" sz="1400" dirty="0" err="1"/>
              <a:t>LandCover</a:t>
            </a:r>
            <a:r>
              <a:rPr lang="en-US" sz="1400" dirty="0"/>
              <a:t>/Center Pivot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9702788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412" y="119529"/>
            <a:ext cx="339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 2: classifier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000" y="776941"/>
            <a:ext cx="1147482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(Zhang et al, 2018) neural networks for detecting center pivots (in NE Colorado) – called them CPIS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Clip Landsat RGB bands on July 19, 2011 using center pivot polygons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Chose ‘representative’ CPIS with different internal shapes and colors (visually identified). All CPIS had similar sizes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Manually marked centroid of each CPIS (centroid = 0, other pixels = 0)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Trained with 300 CPIS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The inputs to classifier are images 34 x 34 pixels in size (of CPIS and non-CPIS), normalized for color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Trained on </a:t>
            </a:r>
            <a:r>
              <a:rPr lang="en-US" u="sng" dirty="0"/>
              <a:t>clusters</a:t>
            </a:r>
            <a:r>
              <a:rPr lang="en-US" dirty="0"/>
              <a:t> of pixels </a:t>
            </a:r>
          </a:p>
          <a:p>
            <a:pPr marL="285750" indent="-285750">
              <a:buFontTx/>
              <a:buChar char="-"/>
            </a:pPr>
            <a:r>
              <a:rPr lang="en-US" dirty="0"/>
              <a:t>The classifier gives detected CPIS but not centroids</a:t>
            </a:r>
          </a:p>
          <a:p>
            <a:pPr marL="285750" indent="-285750">
              <a:buFontTx/>
              <a:buChar char="-"/>
            </a:pPr>
            <a:r>
              <a:rPr lang="en-US" dirty="0"/>
              <a:t>Variance-based approach for locating the center of CPIS – assume centroid has lowest variance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177" y="3816010"/>
            <a:ext cx="3893670" cy="25190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4236" y="3819319"/>
            <a:ext cx="3361766" cy="2137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79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412" y="119529"/>
            <a:ext cx="3391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 2: classifier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9295" y="2749176"/>
            <a:ext cx="106362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Challenges:</a:t>
            </a:r>
          </a:p>
          <a:p>
            <a:pPr marL="285750" indent="-285750">
              <a:buFontTx/>
              <a:buChar char="-"/>
            </a:pPr>
            <a:r>
              <a:rPr lang="en-US" dirty="0"/>
              <a:t>Center pivot timing cycle varies significantly more than (Zhang et al, 2018)’s CPIS in Colorado</a:t>
            </a:r>
          </a:p>
          <a:p>
            <a:pPr marL="285750" indent="-285750">
              <a:buFontTx/>
              <a:buChar char="-"/>
            </a:pPr>
            <a:r>
              <a:rPr lang="en-US" dirty="0"/>
              <a:t>Depending on the field, there might be no difference between the center pivot and surrounding </a:t>
            </a:r>
            <a:r>
              <a:rPr lang="en-US" dirty="0" err="1"/>
              <a:t>rainfed</a:t>
            </a:r>
            <a:r>
              <a:rPr lang="en-US" dirty="0"/>
              <a:t> areas</a:t>
            </a:r>
          </a:p>
          <a:p>
            <a:pPr marL="285750" indent="-285750">
              <a:buFontTx/>
              <a:buChar char="-"/>
            </a:pPr>
            <a:r>
              <a:rPr lang="en-US" dirty="0"/>
              <a:t>Unsure whether GEE has ability to train on entire images (rather than band values for individual pixels)…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4000" y="911412"/>
            <a:ext cx="108472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Method:</a:t>
            </a:r>
          </a:p>
          <a:p>
            <a:pPr marL="342900" indent="-342900">
              <a:buAutoNum type="arabicPeriod"/>
            </a:pPr>
            <a:r>
              <a:rPr lang="en-US" dirty="0"/>
              <a:t>Training data: Landsat RGB or Landsat EVI over one year, clipped to the full extend of each CPIS</a:t>
            </a:r>
          </a:p>
          <a:p>
            <a:pPr marL="342900" indent="-342900">
              <a:buAutoNum type="arabicPeriod"/>
            </a:pPr>
            <a:r>
              <a:rPr lang="en-US" dirty="0"/>
              <a:t>Train classifiers already available in GEE (not neural network)</a:t>
            </a:r>
          </a:p>
          <a:p>
            <a:pPr marL="342900" indent="-342900">
              <a:buAutoNum type="arabicPeriod"/>
            </a:pPr>
            <a:r>
              <a:rPr lang="en-US" dirty="0"/>
              <a:t>Classify individual pixels as CPIS </a:t>
            </a:r>
            <a:r>
              <a:rPr lang="en-US" dirty="0" err="1"/>
              <a:t>vs</a:t>
            </a:r>
            <a:r>
              <a:rPr lang="en-US" dirty="0"/>
              <a:t> non-CPIS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3882" y="4691529"/>
            <a:ext cx="52501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Advantages:</a:t>
            </a:r>
          </a:p>
          <a:p>
            <a:pPr marL="285750" indent="-285750">
              <a:buFontTx/>
              <a:buChar char="-"/>
            </a:pPr>
            <a:r>
              <a:rPr lang="en-US" dirty="0"/>
              <a:t>In theory, can give the actual radius of center pivot</a:t>
            </a:r>
          </a:p>
          <a:p>
            <a:pPr marL="285750" indent="-285750">
              <a:buFontTx/>
              <a:buChar char="-"/>
            </a:pPr>
            <a:r>
              <a:rPr lang="en-US" dirty="0"/>
              <a:t>Can simultaneously consider the whole year</a:t>
            </a:r>
          </a:p>
        </p:txBody>
      </p:sp>
    </p:spTree>
    <p:extLst>
      <p:ext uri="{BB962C8B-B14F-4D97-AF65-F5344CB8AC3E}">
        <p14:creationId xmlns:p14="http://schemas.microsoft.com/office/powerpoint/2010/main" val="2032522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9412" y="119529"/>
            <a:ext cx="5718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 3: classifier + edge detection combo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03411" y="1240118"/>
            <a:ext cx="104289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Since edge detection seems to overestimate the presence of CPIS, if classifier and edge detection both indicate a pixel is CPIS, then it’s CPIS</a:t>
            </a:r>
          </a:p>
          <a:p>
            <a:pPr marL="285750" indent="-285750">
              <a:buFontTx/>
              <a:buChar char="-"/>
            </a:pPr>
            <a:r>
              <a:rPr lang="en-US" dirty="0"/>
              <a:t>Use the results of the edge detector image (especially on multiple days) as further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0262002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52353" y="2390588"/>
            <a:ext cx="772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2776006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059" y="597647"/>
            <a:ext cx="80383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Next: 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Choose center pivot detection method + produce center pivot mask</a:t>
            </a:r>
          </a:p>
          <a:p>
            <a:pPr marL="285750" indent="-285750">
              <a:buFontTx/>
              <a:buChar char="-"/>
            </a:pPr>
            <a:r>
              <a:rPr lang="en-US" dirty="0"/>
              <a:t>Method for taking centroid pixels and turning them into polygons of CPIS, or come up with accuracy metric that doesn’t require polygons</a:t>
            </a:r>
          </a:p>
          <a:p>
            <a:pPr marL="285750" indent="-285750">
              <a:buFontTx/>
              <a:buChar char="-"/>
            </a:pPr>
            <a:r>
              <a:rPr lang="en-US" dirty="0"/>
              <a:t>Plan for which images to download from Planet Labs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Temporal resolution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Location (sampled by soy area)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Cloud and view angle</a:t>
            </a:r>
          </a:p>
          <a:p>
            <a:pPr marL="742950" lvl="1" indent="-285750">
              <a:buFontTx/>
              <a:buChar char="-"/>
            </a:pPr>
            <a:r>
              <a:rPr lang="en-US" dirty="0" err="1"/>
              <a:t>QuickBird</a:t>
            </a:r>
            <a:r>
              <a:rPr lang="en-US" dirty="0"/>
              <a:t> </a:t>
            </a:r>
            <a:r>
              <a:rPr lang="en-US" dirty="0" err="1"/>
              <a:t>vs</a:t>
            </a:r>
            <a:r>
              <a:rPr lang="en-US" dirty="0"/>
              <a:t> Planet Scope satellite</a:t>
            </a:r>
          </a:p>
          <a:p>
            <a:pPr marL="285750" indent="-285750">
              <a:buFontTx/>
              <a:buChar char="-"/>
            </a:pPr>
            <a:r>
              <a:rPr lang="en-US" dirty="0"/>
              <a:t>Plan for calibrating Planet Labs imagery to other satellite data</a:t>
            </a:r>
          </a:p>
        </p:txBody>
      </p:sp>
    </p:spTree>
    <p:extLst>
      <p:ext uri="{BB962C8B-B14F-4D97-AF65-F5344CB8AC3E}">
        <p14:creationId xmlns:p14="http://schemas.microsoft.com/office/powerpoint/2010/main" val="1293696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50235" y="2599765"/>
            <a:ext cx="43907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Land Cover Classification (for soy)</a:t>
            </a:r>
          </a:p>
        </p:txBody>
      </p:sp>
    </p:spTree>
    <p:extLst>
      <p:ext uri="{BB962C8B-B14F-4D97-AF65-F5344CB8AC3E}">
        <p14:creationId xmlns:p14="http://schemas.microsoft.com/office/powerpoint/2010/main" val="3588275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C2D43A-0029-4639-B070-D7C77A5DEB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655"/>
          <a:stretch/>
        </p:blipFill>
        <p:spPr>
          <a:xfrm>
            <a:off x="1075038" y="2653401"/>
            <a:ext cx="10041924" cy="40865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245A63-AD7E-4FFA-A264-A7AA574D63CC}"/>
              </a:ext>
            </a:extLst>
          </p:cNvPr>
          <p:cNvSpPr txBox="1"/>
          <p:nvPr/>
        </p:nvSpPr>
        <p:spPr>
          <a:xfrm>
            <a:off x="189470" y="0"/>
            <a:ext cx="118130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GEE file: </a:t>
            </a:r>
            <a:r>
              <a:rPr lang="en-US" sz="1600" dirty="0" err="1"/>
              <a:t>LandCover</a:t>
            </a:r>
            <a:r>
              <a:rPr lang="en-US" sz="1600" dirty="0"/>
              <a:t>/Soy Classification Masking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Added a small section of code to explore specifics of </a:t>
            </a:r>
            <a:r>
              <a:rPr lang="en-US" sz="1600" dirty="0" err="1"/>
              <a:t>connectedPixelCount</a:t>
            </a:r>
            <a:r>
              <a:rPr lang="en-US" sz="1600" dirty="0"/>
              <a:t>. Red is DC, blue is SC, underlying layer is the ‘count’ from </a:t>
            </a:r>
            <a:r>
              <a:rPr lang="en-US" sz="1600" dirty="0" err="1"/>
              <a:t>connectedPixelCount</a:t>
            </a:r>
            <a:r>
              <a:rPr lang="en-US" sz="1600" dirty="0"/>
              <a:t>, the areas that are not covered by red or blue are class 2 (other </a:t>
            </a:r>
            <a:r>
              <a:rPr lang="en-US" sz="1600" dirty="0" err="1"/>
              <a:t>agri</a:t>
            </a:r>
            <a:r>
              <a:rPr lang="en-US" sz="1600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 4-connected only. The ‘connection’ is not only for adjacent pixels. So if a ‘red’ pixel is sticking out by itself but it’s connected to a large chunk of ‘red’ pixels, its connected pixels will still be high.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values of the pixels should be integers. If they’re integers, don’t need to separately mask out DC vs SC; the connected pixels will automatically count only SC or only DC.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If pixels look like they’re only partially masked, it’s probably because they’re masked with a different map. The result of exporting an image should produce whole pixels, though the exact location of the pixels might be mismatched.</a:t>
            </a:r>
          </a:p>
        </p:txBody>
      </p:sp>
    </p:spTree>
    <p:extLst>
      <p:ext uri="{BB962C8B-B14F-4D97-AF65-F5344CB8AC3E}">
        <p14:creationId xmlns:p14="http://schemas.microsoft.com/office/powerpoint/2010/main" val="3284463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8324" y="198893"/>
            <a:ext cx="1129027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Validation with commercial high resolution satellite imagery</a:t>
            </a:r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Requested quote from Satellite Imaging Corp (</a:t>
            </a:r>
            <a:r>
              <a:rPr lang="en-US" dirty="0" err="1"/>
              <a:t>QuickBird</a:t>
            </a:r>
            <a:r>
              <a:rPr lang="en-US" dirty="0"/>
              <a:t>) – but was directed to </a:t>
            </a:r>
            <a:r>
              <a:rPr lang="en-US" dirty="0" err="1"/>
              <a:t>PlanetLabs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Images searchable on </a:t>
            </a:r>
            <a:r>
              <a:rPr lang="en-US" dirty="0" err="1"/>
              <a:t>LandInfo</a:t>
            </a:r>
            <a:r>
              <a:rPr lang="en-US" dirty="0"/>
              <a:t>: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GeoEye-1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WorldView-1, to -4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IKONOS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SPOT 1- 7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RapidEye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PlanetScope</a:t>
            </a:r>
            <a:r>
              <a:rPr lang="en-US" dirty="0"/>
              <a:t>/Dove (Planet Labs)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QuickBird</a:t>
            </a:r>
            <a:r>
              <a:rPr lang="en-US" dirty="0"/>
              <a:t> (Planet Labs)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Planet Labs satellites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PlanetScope</a:t>
            </a:r>
            <a:r>
              <a:rPr lang="en-US" dirty="0"/>
              <a:t> (Planet Labs, 3m)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QuickBird</a:t>
            </a:r>
            <a:r>
              <a:rPr lang="en-US" dirty="0"/>
              <a:t> (Planet Labs, 5m) – requested </a:t>
            </a:r>
            <a:r>
              <a:rPr lang="en-US" dirty="0" err="1"/>
              <a:t>QuickBird</a:t>
            </a:r>
            <a:r>
              <a:rPr lang="en-US" dirty="0"/>
              <a:t> quote from Satellite Imaging Corp, redirected to </a:t>
            </a:r>
            <a:r>
              <a:rPr lang="en-US" dirty="0" err="1"/>
              <a:t>PlanetLabs</a:t>
            </a:r>
            <a:endParaRPr lang="en-US" dirty="0">
              <a:solidFill>
                <a:srgbClr val="FF00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83883" y="436089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Prices: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SPOT 6: $2.38/km2 with a minimum order of 100km2.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/>
              <a:t>RapidEye</a:t>
            </a:r>
            <a:r>
              <a:rPr lang="en-US" dirty="0"/>
              <a:t>: $1.28/km2 wit minimum order of $5,000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WorldView2: $12.25/km2</a:t>
            </a:r>
          </a:p>
        </p:txBody>
      </p:sp>
    </p:spTree>
    <p:extLst>
      <p:ext uri="{BB962C8B-B14F-4D97-AF65-F5344CB8AC3E}">
        <p14:creationId xmlns:p14="http://schemas.microsoft.com/office/powerpoint/2010/main" val="12471938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496235" y="2599765"/>
            <a:ext cx="5050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Land Cover Classification (center pivot)</a:t>
            </a:r>
          </a:p>
        </p:txBody>
      </p:sp>
    </p:spTree>
    <p:extLst>
      <p:ext uri="{BB962C8B-B14F-4D97-AF65-F5344CB8AC3E}">
        <p14:creationId xmlns:p14="http://schemas.microsoft.com/office/powerpoint/2010/main" val="25641436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584" y="151663"/>
            <a:ext cx="99622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 1: Edge detection method</a:t>
            </a:r>
          </a:p>
          <a:p>
            <a:r>
              <a:rPr lang="en-US" dirty="0"/>
              <a:t>Challenges in applying to Brazil</a:t>
            </a:r>
          </a:p>
          <a:p>
            <a:endParaRPr lang="en-US" dirty="0"/>
          </a:p>
          <a:p>
            <a:r>
              <a:rPr lang="en-US" dirty="0"/>
              <a:t>Method is based on edge detection. Red = center pivot’s centroid. Black circles = 2014 center pivot data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1773" y="1629001"/>
            <a:ext cx="436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Kansas, using Landsat 8 day EVI in April 2013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77" y="2027116"/>
            <a:ext cx="5118173" cy="27426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988" y="2008157"/>
            <a:ext cx="5261567" cy="26730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30177" y="1629739"/>
            <a:ext cx="493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Mato</a:t>
            </a:r>
            <a:r>
              <a:rPr lang="en-US" dirty="0"/>
              <a:t> </a:t>
            </a:r>
            <a:r>
              <a:rPr lang="en-US" dirty="0" err="1"/>
              <a:t>Grosso</a:t>
            </a:r>
            <a:r>
              <a:rPr lang="en-US" dirty="0"/>
              <a:t>, using Landsat 8 day EVI in April 2013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8245" y="4798572"/>
            <a:ext cx="1167551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Observations:</a:t>
            </a:r>
          </a:p>
          <a:p>
            <a:pPr marL="285750" indent="-285750">
              <a:buFontTx/>
              <a:buChar char="-"/>
            </a:pPr>
            <a:r>
              <a:rPr lang="en-US" sz="1600" dirty="0" err="1"/>
              <a:t>Mato</a:t>
            </a:r>
            <a:r>
              <a:rPr lang="en-US" sz="1600" dirty="0"/>
              <a:t> </a:t>
            </a:r>
            <a:r>
              <a:rPr lang="en-US" sz="1600" dirty="0" err="1"/>
              <a:t>Grosso’s</a:t>
            </a:r>
            <a:r>
              <a:rPr lang="en-US" sz="1600" dirty="0"/>
              <a:t> center pivot timing varies dramatically across short spans (i.e. some center pivot is yellow while others are green) – maybe need Landsat images at different times of year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Irregularly spaced center pivot and heterogeneous natural vegetation make it hard to pinpoint actual center pivot (problem for edge detection)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As-is, natural vegetation is very often misclassified as center pivot because of the edges.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Size of center pivots is very uniform in Kansas but more varied in Mato Grosso, is a problem for creating a single kernel size in edge detection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8714052" y="6550223"/>
            <a:ext cx="34779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In GEE: </a:t>
            </a:r>
            <a:r>
              <a:rPr lang="en-US" sz="1400" dirty="0" err="1"/>
              <a:t>LandCover</a:t>
            </a:r>
            <a:r>
              <a:rPr lang="en-US" sz="1400" dirty="0"/>
              <a:t>/Center Pivot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506876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584" y="151663"/>
            <a:ext cx="4777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 1: Edge detection method</a:t>
            </a:r>
          </a:p>
          <a:p>
            <a:r>
              <a:rPr lang="en-US" dirty="0"/>
              <a:t>Sensitivity to size of kernel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78058" y="3500584"/>
            <a:ext cx="5085853" cy="3092992"/>
            <a:chOff x="278058" y="3500584"/>
            <a:chExt cx="5085853" cy="309299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058" y="3500584"/>
              <a:ext cx="5085853" cy="309299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9844" y="3621686"/>
              <a:ext cx="1945214" cy="36933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Kernel size = 300m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88062" y="1182943"/>
            <a:ext cx="5082675" cy="2305300"/>
            <a:chOff x="288062" y="1182943"/>
            <a:chExt cx="5082675" cy="23053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8062" y="1182943"/>
              <a:ext cx="5082675" cy="23053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23753" y="1214777"/>
              <a:ext cx="1945214" cy="36933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Kernel size = 500m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650527" y="57074"/>
            <a:ext cx="6294615" cy="3502545"/>
            <a:chOff x="5650527" y="328185"/>
            <a:chExt cx="6294615" cy="3502545"/>
          </a:xfrm>
        </p:grpSpPr>
        <p:grpSp>
          <p:nvGrpSpPr>
            <p:cNvPr id="12" name="Group 11"/>
            <p:cNvGrpSpPr/>
            <p:nvPr/>
          </p:nvGrpSpPr>
          <p:grpSpPr>
            <a:xfrm>
              <a:off x="5650527" y="1187358"/>
              <a:ext cx="4717579" cy="2643372"/>
              <a:chOff x="5650527" y="1187358"/>
              <a:chExt cx="4717579" cy="2643372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05079" y="1187358"/>
                <a:ext cx="4663027" cy="2643372"/>
              </a:xfrm>
              <a:prstGeom prst="rect">
                <a:avLst/>
              </a:prstGeom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5650527" y="1215514"/>
                <a:ext cx="1945214" cy="369332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Kernel size = 700m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7948435" y="328185"/>
              <a:ext cx="1561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Radius = 780m</a:t>
              </a:r>
            </a:p>
          </p:txBody>
        </p:sp>
        <p:cxnSp>
          <p:nvCxnSpPr>
            <p:cNvPr id="15" name="Straight Arrow Connector 14"/>
            <p:cNvCxnSpPr>
              <a:stCxn id="13" idx="2"/>
            </p:cNvCxnSpPr>
            <p:nvPr/>
          </p:nvCxnSpPr>
          <p:spPr>
            <a:xfrm flipH="1">
              <a:off x="8419347" y="697517"/>
              <a:ext cx="309635" cy="729375"/>
            </a:xfrm>
            <a:prstGeom prst="straightConnector1">
              <a:avLst/>
            </a:prstGeom>
            <a:ln w="38100">
              <a:solidFill>
                <a:srgbClr val="00009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21" idx="0"/>
            </p:cNvCxnSpPr>
            <p:nvPr/>
          </p:nvCxnSpPr>
          <p:spPr>
            <a:xfrm flipH="1" flipV="1">
              <a:off x="9646575" y="2126070"/>
              <a:ext cx="1518020" cy="452046"/>
            </a:xfrm>
            <a:prstGeom prst="straightConnector1">
              <a:avLst/>
            </a:prstGeom>
            <a:ln w="38100">
              <a:solidFill>
                <a:srgbClr val="00009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0384048" y="2578116"/>
              <a:ext cx="1561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Radius = 350m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611299" y="3579975"/>
            <a:ext cx="4967295" cy="3009083"/>
            <a:chOff x="6269065" y="3681381"/>
            <a:chExt cx="4967295" cy="3009083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1870" y="3681381"/>
              <a:ext cx="4674490" cy="279091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 rot="16200000">
              <a:off x="6079056" y="4908509"/>
              <a:ext cx="7493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Count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762924" y="6321132"/>
              <a:ext cx="2353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Center pivot radius [m]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0656272" y="4869120"/>
            <a:ext cx="1411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Min: 5m</a:t>
            </a:r>
          </a:p>
          <a:p>
            <a:r>
              <a:rPr lang="en-US" dirty="0"/>
              <a:t>Max: 1300 m</a:t>
            </a:r>
          </a:p>
        </p:txBody>
      </p:sp>
      <p:sp>
        <p:nvSpPr>
          <p:cNvPr id="22" name="Rectangle 21"/>
          <p:cNvSpPr/>
          <p:nvPr/>
        </p:nvSpPr>
        <p:spPr>
          <a:xfrm>
            <a:off x="8714052" y="6550223"/>
            <a:ext cx="34779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In GEE: </a:t>
            </a:r>
            <a:r>
              <a:rPr lang="en-US" sz="1400" dirty="0" err="1"/>
              <a:t>LandCover</a:t>
            </a:r>
            <a:r>
              <a:rPr lang="en-US" sz="1400" dirty="0"/>
              <a:t>/Center Pivot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869514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5A1696-DFB3-4659-A855-0E8A50ED1983}"/>
              </a:ext>
            </a:extLst>
          </p:cNvPr>
          <p:cNvSpPr txBox="1"/>
          <p:nvPr/>
        </p:nvSpPr>
        <p:spPr>
          <a:xfrm>
            <a:off x="170584" y="151663"/>
            <a:ext cx="62161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 1: Edge detection method</a:t>
            </a:r>
          </a:p>
          <a:p>
            <a:r>
              <a:rPr lang="en-US" dirty="0"/>
              <a:t>Edges of Landsat images are incorrectly detected as center pivot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843733" y="1062923"/>
            <a:ext cx="6539327" cy="3136005"/>
            <a:chOff x="3008086" y="3543158"/>
            <a:chExt cx="6539327" cy="3136005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82478F1-43D3-4063-8818-18D61ECAC1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2857" t="32857" r="37947" b="20000"/>
            <a:stretch/>
          </p:blipFill>
          <p:spPr>
            <a:xfrm>
              <a:off x="3008086" y="4403292"/>
              <a:ext cx="2460386" cy="2234663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892E087-7884-463E-BF64-C5C07C0C13C8}"/>
                </a:ext>
              </a:extLst>
            </p:cNvPr>
            <p:cNvSpPr/>
            <p:nvPr/>
          </p:nvSpPr>
          <p:spPr>
            <a:xfrm>
              <a:off x="3807976" y="4078784"/>
              <a:ext cx="17805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8 day composite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5704544" y="3914430"/>
              <a:ext cx="3842869" cy="2764733"/>
              <a:chOff x="4404660" y="2584666"/>
              <a:chExt cx="3842869" cy="2764733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65B3D076-02BD-4555-95A4-6FB83C1906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0033" t="20180" r="22263" b="6667"/>
              <a:stretch/>
            </p:blipFill>
            <p:spPr>
              <a:xfrm>
                <a:off x="4404660" y="3013763"/>
                <a:ext cx="3842869" cy="2335636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32EA0FE7-E41E-4675-B6E3-33E030BF44E7}"/>
                  </a:ext>
                </a:extLst>
              </p:cNvPr>
              <p:cNvSpPr/>
              <p:nvPr/>
            </p:nvSpPr>
            <p:spPr>
              <a:xfrm>
                <a:off x="5280535" y="2584666"/>
                <a:ext cx="183505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/>
                  <a:t>32 day composite</a:t>
                </a:r>
              </a:p>
            </p:txBody>
          </p:sp>
        </p:grpSp>
        <p:sp>
          <p:nvSpPr>
            <p:cNvPr id="10" name="Rectangle 9"/>
            <p:cNvSpPr/>
            <p:nvPr/>
          </p:nvSpPr>
          <p:spPr>
            <a:xfrm>
              <a:off x="4052541" y="3543158"/>
              <a:ext cx="36984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Red = detected center of center pivot</a:t>
              </a:r>
            </a:p>
          </p:txBody>
        </p:sp>
      </p:grpSp>
      <p:sp>
        <p:nvSpPr>
          <p:cNvPr id="11" name="Rectangle 10"/>
          <p:cNvSpPr/>
          <p:nvPr/>
        </p:nvSpPr>
        <p:spPr>
          <a:xfrm>
            <a:off x="2151529" y="4826924"/>
            <a:ext cx="76349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To solve: </a:t>
            </a:r>
          </a:p>
          <a:p>
            <a:pPr marL="342900" indent="-342900">
              <a:buAutoNum type="arabicPeriod"/>
            </a:pPr>
            <a:r>
              <a:rPr lang="en-US" dirty="0"/>
              <a:t>Turn Landsat EVI into image of 0 (for no data/water) and 10 (for EVI &gt; 0)</a:t>
            </a:r>
          </a:p>
          <a:p>
            <a:pPr marL="342900" indent="-342900">
              <a:buAutoNum type="arabicPeriod"/>
            </a:pPr>
            <a:r>
              <a:rPr lang="en-US" dirty="0"/>
              <a:t>Use Canny edge detection on modified Landsat EVI image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8714052" y="6550223"/>
            <a:ext cx="34779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In GEE: </a:t>
            </a:r>
            <a:r>
              <a:rPr lang="en-US" sz="1400" dirty="0" err="1"/>
              <a:t>LandCover</a:t>
            </a:r>
            <a:r>
              <a:rPr lang="en-US" sz="1400" dirty="0"/>
              <a:t>/Center Pivot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4057100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05A1696-DFB3-4659-A855-0E8A50ED1983}"/>
              </a:ext>
            </a:extLst>
          </p:cNvPr>
          <p:cNvSpPr txBox="1"/>
          <p:nvPr/>
        </p:nvSpPr>
        <p:spPr>
          <a:xfrm>
            <a:off x="170584" y="151663"/>
            <a:ext cx="7356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 1: Edge detection method</a:t>
            </a:r>
          </a:p>
          <a:p>
            <a:r>
              <a:rPr lang="en-US" dirty="0"/>
              <a:t>Edges of Landsat images are incorrectly detected as center pivot (continued)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50473"/>
            <a:ext cx="36755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Purple = edges detected by Canny algorithm (Landsat image edges and water body edges)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1646"/>
            <a:ext cx="3344298" cy="398555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3366" y="2091865"/>
            <a:ext cx="3388412" cy="398919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3588872" y="1153461"/>
            <a:ext cx="340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Black = mask for incorrectly detected center pivot (result of a convolution with circular kernel radius = 2000m)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948706" y="1015999"/>
            <a:ext cx="373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Detected center pivot before masking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008470" y="3884705"/>
            <a:ext cx="3558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Detected center pivot after masking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623" y="1434352"/>
            <a:ext cx="3805224" cy="2162735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9261" y="4243295"/>
            <a:ext cx="3784045" cy="2236693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>
          <a:xfrm>
            <a:off x="8714052" y="6550223"/>
            <a:ext cx="347794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In GEE: </a:t>
            </a:r>
            <a:r>
              <a:rPr lang="en-US" sz="1400" dirty="0" err="1"/>
              <a:t>LandCover</a:t>
            </a:r>
            <a:r>
              <a:rPr lang="en-US" sz="1400" dirty="0"/>
              <a:t>/Center Pivot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736604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1289</TotalTime>
  <Words>1235</Words>
  <Application>Microsoft Office PowerPoint</Application>
  <PresentationFormat>Widescreen</PresentationFormat>
  <Paragraphs>128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Land cover map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cover map</dc:title>
  <dc:creator>MsMonkey</dc:creator>
  <cp:lastModifiedBy>MsMonkey</cp:lastModifiedBy>
  <cp:revision>65</cp:revision>
  <dcterms:created xsi:type="dcterms:W3CDTF">2019-01-21T19:25:17Z</dcterms:created>
  <dcterms:modified xsi:type="dcterms:W3CDTF">2019-01-25T23:28:36Z</dcterms:modified>
</cp:coreProperties>
</file>

<file path=docProps/thumbnail.jpeg>
</file>